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88950"/>
  <p:notesSz cx="6858000" cy="9144000"/>
  <p:embeddedFontLst>
    <p:embeddedFont>
      <p:font typeface="Source Sans Pro Light"/>
      <p:regular r:id="rId13"/>
      <p:bold r:id="rId14"/>
      <p:italic r:id="rId15"/>
      <p:boldItalic r:id="rId16"/>
    </p:embeddedFont>
    <p:embeddedFont>
      <p:font typeface="Source Sans Pro SemiBold"/>
      <p:regular r:id="rId17"/>
      <p:bold r:id="rId18"/>
      <p:italic r:id="rId19"/>
      <p:boldItalic r:id="rId20"/>
    </p:embeddedFont>
    <p:embeddedFont>
      <p:font typeface="Source Sans Pro Black"/>
      <p:bold r:id="rId21"/>
      <p:boldItalic r:id="rId22"/>
    </p:embeddedFont>
    <p:embeddedFont>
      <p:font typeface="Source Sans Pro ExtraLight"/>
      <p:regular r:id="rId23"/>
      <p:bold r:id="rId24"/>
      <p:italic r:id="rId25"/>
      <p:boldItalic r:id="rId26"/>
    </p:embeddedFont>
    <p:embeddedFont>
      <p:font typeface="Source Sans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SemiBold-boldItalic.fntdata"/><Relationship Id="rId22" Type="http://schemas.openxmlformats.org/officeDocument/2006/relationships/font" Target="fonts/SourceSansProBlack-boldItalic.fntdata"/><Relationship Id="rId21" Type="http://schemas.openxmlformats.org/officeDocument/2006/relationships/font" Target="fonts/SourceSansProBlack-bold.fntdata"/><Relationship Id="rId24" Type="http://schemas.openxmlformats.org/officeDocument/2006/relationships/font" Target="fonts/SourceSansProExtraLight-bold.fntdata"/><Relationship Id="rId23" Type="http://schemas.openxmlformats.org/officeDocument/2006/relationships/font" Target="fonts/SourceSansProExtra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ExtraLight-boldItalic.fntdata"/><Relationship Id="rId25" Type="http://schemas.openxmlformats.org/officeDocument/2006/relationships/font" Target="fonts/SourceSansProExtraLight-italic.fntdata"/><Relationship Id="rId28" Type="http://schemas.openxmlformats.org/officeDocument/2006/relationships/font" Target="fonts/SourceSansPro-bold.fntdata"/><Relationship Id="rId27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SansProLight-regular.fntdata"/><Relationship Id="rId12" Type="http://schemas.openxmlformats.org/officeDocument/2006/relationships/slide" Target="slides/slide7.xml"/><Relationship Id="rId15" Type="http://schemas.openxmlformats.org/officeDocument/2006/relationships/font" Target="fonts/SourceSansProLight-italic.fntdata"/><Relationship Id="rId14" Type="http://schemas.openxmlformats.org/officeDocument/2006/relationships/font" Target="fonts/SourceSansProLight-bold.fntdata"/><Relationship Id="rId17" Type="http://schemas.openxmlformats.org/officeDocument/2006/relationships/font" Target="fonts/SourceSansProSemiBold-regular.fntdata"/><Relationship Id="rId16" Type="http://schemas.openxmlformats.org/officeDocument/2006/relationships/font" Target="fonts/SourceSansProLight-boldItalic.fntdata"/><Relationship Id="rId19" Type="http://schemas.openxmlformats.org/officeDocument/2006/relationships/font" Target="fonts/SourceSansProSemiBold-italic.fntdata"/><Relationship Id="rId18" Type="http://schemas.openxmlformats.org/officeDocument/2006/relationships/font" Target="fonts/SourceSansPro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9ad3af5c9_0_7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9ad3af5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9ad3af5c9_0_19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9ad3af5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9ad3af5c9_0_3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9ad3af5c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4a34018d_0_13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b4a34018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9ad3af5c9_0_4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9ad3af5c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9ad3af5c9_0_54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9ad3af5c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507" y="992767"/>
            <a:ext cx="11358000" cy="27369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496" y="3778833"/>
            <a:ext cx="113580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496" y="1474833"/>
            <a:ext cx="11358000" cy="26181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496" y="4202967"/>
            <a:ext cx="11358000" cy="1734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496" y="2867800"/>
            <a:ext cx="11358000" cy="1122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496" y="740800"/>
            <a:ext cx="3743100" cy="10077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496" y="1852800"/>
            <a:ext cx="3743100" cy="4239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475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3911" y="1644233"/>
            <a:ext cx="5392200" cy="19764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3911" y="3737433"/>
            <a:ext cx="5392200" cy="1646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4352" y="965433"/>
            <a:ext cx="5114700" cy="49269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496" y="5640767"/>
            <a:ext cx="7996500" cy="806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hyperlink" Target="https://amzn.to/2PDsm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0"/>
            <a:ext cx="12188952" cy="685628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310125" y="1868450"/>
            <a:ext cx="6637200" cy="1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Mastering the Art of Conversations</a:t>
            </a:r>
            <a:endParaRPr sz="6400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400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310125" y="3929100"/>
            <a:ext cx="4633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FFFFF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By: Jordan Thibodeau</a:t>
            </a:r>
            <a:endParaRPr sz="2600">
              <a:solidFill>
                <a:srgbClr val="FFFFFF"/>
              </a:solidFill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10914">
            <a:off x="2255900" y="-1251651"/>
            <a:ext cx="7677151" cy="37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9600" y="5135563"/>
            <a:ext cx="76771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3938175" y="0"/>
            <a:ext cx="4086300" cy="785700"/>
          </a:xfrm>
          <a:prstGeom prst="rect">
            <a:avLst/>
          </a:prstGeom>
          <a:solidFill>
            <a:srgbClr val="480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967575" y="2220775"/>
            <a:ext cx="4027500" cy="12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6400">
                <a:solidFill>
                  <a:srgbClr val="480BF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 10:</a:t>
            </a:r>
            <a:endParaRPr sz="2600">
              <a:solidFill>
                <a:srgbClr val="480BF7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301125" y="3514675"/>
            <a:ext cx="75867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2C117A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Know when to hold'em, &amp; know when to fold’em</a:t>
            </a:r>
            <a:endParaRPr sz="4700">
              <a:solidFill>
                <a:srgbClr val="2C117A"/>
              </a:solidFill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2C117A"/>
              </a:solidFill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374" y="4324275"/>
            <a:ext cx="6594799" cy="3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110850" y="-304900"/>
            <a:ext cx="5166766" cy="25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587925" y="797625"/>
            <a:ext cx="6627300" cy="2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400">
                <a:solidFill>
                  <a:srgbClr val="480BF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Understanding Power Dynamics in a conversation</a:t>
            </a:r>
            <a:endParaRPr sz="6400">
              <a:solidFill>
                <a:srgbClr val="480BF7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112275" y="3730875"/>
            <a:ext cx="5855100" cy="21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One important aspect that can’t be forgotten is the social status and needs of both individuals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In every conversation, there’s a push and pull between both parties on who determines the frame of the conversation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When engaging in a conversation, the party that has higher power or fewer needs has greater control over the conversation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5569">
            <a:off x="-13185" y="-1323752"/>
            <a:ext cx="5135997" cy="250428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5237225" y="6143625"/>
            <a:ext cx="5605200" cy="714000"/>
          </a:xfrm>
          <a:prstGeom prst="rect">
            <a:avLst/>
          </a:prstGeom>
          <a:solidFill>
            <a:srgbClr val="FF9B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15604" l="0" r="0" t="0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8242225" y="1595225"/>
            <a:ext cx="3723900" cy="3050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4337600" y="3577850"/>
            <a:ext cx="3723900" cy="3050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587925" y="457950"/>
            <a:ext cx="6970200" cy="19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Spotting Power Plays</a:t>
            </a:r>
            <a:endParaRPr sz="6400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449175" y="2591200"/>
            <a:ext cx="3723900" cy="3050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 rot="10800000">
            <a:off x="449075" y="2591200"/>
            <a:ext cx="3740100" cy="2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869175" y="3039600"/>
            <a:ext cx="3303900" cy="26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Alpha Freely interrupts people</a:t>
            </a:r>
            <a:endParaRPr b="1"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Alpha cares little about what other people have to say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If you are trying to get your point across, the Alpha will cut you off and take the conversation in another direction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49175" y="2702450"/>
            <a:ext cx="10134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1.</a:t>
            </a:r>
            <a:r>
              <a:rPr lang="en"/>
              <a:t>.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 rot="10800000">
            <a:off x="4337600" y="3577850"/>
            <a:ext cx="3740100" cy="2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4757700" y="4026250"/>
            <a:ext cx="3303900" cy="26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Alpha Speaks more than others</a:t>
            </a:r>
            <a:endParaRPr b="1"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Alpha loves to hear herself/himself speak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you see someone hold the group's attention longer than the norm, without interruption, usually you’re dealing with the group Alpha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37700" y="3689100"/>
            <a:ext cx="10134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2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.</a:t>
            </a:r>
            <a:r>
              <a:rPr lang="en"/>
              <a:t>.</a:t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 rot="10800000">
            <a:off x="8210325" y="1595225"/>
            <a:ext cx="3740100" cy="2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8630425" y="2043625"/>
            <a:ext cx="3303900" cy="26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Holds contempt for others</a:t>
            </a:r>
            <a:endParaRPr b="1"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Inwardly the Alpha has contempt for others or anything that challenges their dominant position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They project this by dismissing others, sarcasm, or smirking at other people’s comments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8210425" y="1706475"/>
            <a:ext cx="10134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3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.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15604" l="0" r="0" t="0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4463375" y="698550"/>
            <a:ext cx="3723900" cy="24993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449075" y="3917775"/>
            <a:ext cx="3723900" cy="22278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449175" y="638400"/>
            <a:ext cx="3723900" cy="27906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 rot="10800000">
            <a:off x="449075" y="638400"/>
            <a:ext cx="3740100" cy="2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869175" y="1086800"/>
            <a:ext cx="3303900" cy="26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Ignores your comments</a:t>
            </a:r>
            <a:endParaRPr b="1"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you speak to the Alpha one on one or in a group setting the Alpha will ignore what you have to say to indicate your ideas have no value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49175" y="749650"/>
            <a:ext cx="10134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4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.</a:t>
            </a:r>
            <a:r>
              <a:rPr lang="en"/>
              <a:t>.</a:t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449075" y="3917775"/>
            <a:ext cx="3740100" cy="2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869175" y="4366175"/>
            <a:ext cx="3303900" cy="26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Punishes people for disagreeing</a:t>
            </a:r>
            <a:endParaRPr b="1"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Alpha hates any perceived challenges to their dominance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49175" y="4029025"/>
            <a:ext cx="10134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5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.</a:t>
            </a:r>
            <a:r>
              <a:rPr lang="en"/>
              <a:t>.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4455275" y="647450"/>
            <a:ext cx="3740100" cy="2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4851575" y="1146950"/>
            <a:ext cx="3303900" cy="26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Speaks slower and louder than others</a:t>
            </a:r>
            <a:endParaRPr b="1"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Alpha has control over the channel of communication and doesn’t fear that others will talk over them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431575" y="809800"/>
            <a:ext cx="10134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6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.</a:t>
            </a:r>
            <a:r>
              <a:rPr lang="en"/>
              <a:t>.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4439275" y="3837700"/>
            <a:ext cx="3723900" cy="22278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 rot="10800000">
            <a:off x="4439275" y="3837700"/>
            <a:ext cx="3740100" cy="2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4859375" y="4286100"/>
            <a:ext cx="33039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the center of attention</a:t>
            </a:r>
            <a:endParaRPr b="1"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conversation must be focused on the Alpha's needs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439375" y="3948950"/>
            <a:ext cx="10134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7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.</a:t>
            </a:r>
            <a:r>
              <a:rPr lang="en"/>
              <a:t>.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8477575" y="998250"/>
            <a:ext cx="3303900" cy="44526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rot="10800000">
            <a:off x="8477425" y="998250"/>
            <a:ext cx="3313800" cy="2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8897675" y="1446650"/>
            <a:ext cx="25560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Always set the terms of when and where to meet</a:t>
            </a:r>
            <a:endParaRPr b="1"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alpha determines when and where events will happen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Char char="●"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alpha cares more about others fitting into their schedule than trying to accomodate the needs of their associates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8477675" y="1109500"/>
            <a:ext cx="10134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8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.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587925" y="471300"/>
            <a:ext cx="7822800" cy="1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480BF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When it’s time to drop a conversation</a:t>
            </a:r>
            <a:endParaRPr sz="6400">
              <a:solidFill>
                <a:srgbClr val="480BF7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759375" y="2612800"/>
            <a:ext cx="5855100" cy="3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It's better to focus on finding people who like you for who you are, rather than trying to get people to like you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117A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The following are questions you should be asking yourself during a conversation:</a:t>
            </a:r>
            <a:endParaRPr>
              <a:solidFill>
                <a:srgbClr val="2C117A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Does the other person only care about themselves and is unwilling to let you speak?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Are you masking who you truly are in order to impress someone?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Are you trying too hard to get the other person to talk?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Is the person trying to verbally hurt you by dismissing your point of view?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6751700" y="6144000"/>
            <a:ext cx="4949700" cy="714000"/>
          </a:xfrm>
          <a:prstGeom prst="rect">
            <a:avLst/>
          </a:prstGeom>
          <a:solidFill>
            <a:srgbClr val="FF9B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700" y="2612800"/>
            <a:ext cx="4949698" cy="329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836775" y="-1434200"/>
            <a:ext cx="6129600" cy="29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8"/>
            <a:ext cx="12188952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354175" y="370250"/>
            <a:ext cx="11446200" cy="6032400"/>
          </a:xfrm>
          <a:prstGeom prst="rect">
            <a:avLst/>
          </a:prstGeom>
          <a:solidFill>
            <a:srgbClr val="2C117A">
              <a:alpha val="80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1722900" y="1652975"/>
            <a:ext cx="28377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To 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Do</a:t>
            </a:r>
            <a:r>
              <a:rPr lang="en" sz="6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:</a:t>
            </a:r>
            <a:endParaRPr sz="6400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857900" y="1652975"/>
            <a:ext cx="434700" cy="4176300"/>
          </a:xfrm>
          <a:prstGeom prst="rect">
            <a:avLst/>
          </a:prstGeom>
          <a:solidFill>
            <a:srgbClr val="FF9B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1829525" y="2712275"/>
            <a:ext cx="46998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9B9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Please complete the following homework exercise</a:t>
            </a:r>
            <a:endParaRPr sz="1900">
              <a:solidFill>
                <a:srgbClr val="FF9B9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FF9B9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AutoNum type="arabicPeriod"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1: </a:t>
            </a: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Look through the list of power plays to see if you know anyone who demonstrates these tendencies. 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AutoNum type="arabicPeriod"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2</a:t>
            </a: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If the person you’re speaking to is exerting these power plays, be aware of it and do your best not to succumb to it.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AutoNum type="arabicPeriod"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3</a:t>
            </a: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If you’re dealing with an Alpha that’s trying to dominate you, it’s time to walk away.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888200" y="3663325"/>
            <a:ext cx="46998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Recommended Reading:</a:t>
            </a:r>
            <a:endParaRPr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Laws of Human Nature</a:t>
            </a: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by Robert Greene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